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3" r:id="rId5"/>
    <p:sldId id="284" r:id="rId6"/>
    <p:sldId id="437" r:id="rId7"/>
    <p:sldId id="438" r:id="rId8"/>
    <p:sldId id="418" r:id="rId9"/>
    <p:sldId id="436" r:id="rId10"/>
    <p:sldId id="419" r:id="rId11"/>
    <p:sldId id="420" r:id="rId12"/>
    <p:sldId id="421" r:id="rId13"/>
    <p:sldId id="422" r:id="rId14"/>
    <p:sldId id="423" r:id="rId15"/>
    <p:sldId id="426" r:id="rId16"/>
    <p:sldId id="441" r:id="rId17"/>
    <p:sldId id="453" r:id="rId18"/>
    <p:sldId id="428" r:id="rId19"/>
    <p:sldId id="393" r:id="rId20"/>
    <p:sldId id="398" r:id="rId21"/>
    <p:sldId id="448" r:id="rId22"/>
    <p:sldId id="451" r:id="rId23"/>
    <p:sldId id="454" r:id="rId24"/>
    <p:sldId id="455" r:id="rId25"/>
    <p:sldId id="456" r:id="rId26"/>
    <p:sldId id="457" r:id="rId27"/>
    <p:sldId id="458" r:id="rId28"/>
    <p:sldId id="43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3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912AD-EA73-9140-98FC-984EB544AB7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DA87B-D3F5-924D-B063-DFE0C511E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9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6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6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3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38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1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79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6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7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86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5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names</a:t>
            </a:r>
            <a:r>
              <a:rPr lang="en-US" baseline="0" dirty="0"/>
              <a:t> you’d expect (also </a:t>
            </a:r>
            <a:r>
              <a:rPr lang="en-US" baseline="0" dirty="0" err="1"/>
              <a:t>obama</a:t>
            </a:r>
            <a:r>
              <a:rPr lang="en-US" baseline="0" dirty="0"/>
              <a:t>, </a:t>
            </a:r>
            <a:r>
              <a:rPr lang="en-US" baseline="0" dirty="0" err="1"/>
              <a:t>nyt</a:t>
            </a:r>
            <a:r>
              <a:rPr lang="en-US" baseline="0" dirty="0"/>
              <a:t> </a:t>
            </a:r>
            <a:r>
              <a:rPr lang="en-US" baseline="0" dirty="0">
                <a:sym typeface="Wingdings"/>
              </a:rPr>
              <a:t> politics = growth area)</a:t>
            </a:r>
            <a:endParaRPr lang="en-US" baseline="0" dirty="0"/>
          </a:p>
          <a:p>
            <a:r>
              <a:rPr lang="en-US" baseline="0" dirty="0"/>
              <a:t>Q: can you think of any others? </a:t>
            </a:r>
            <a:r>
              <a:rPr lang="en-US" baseline="0" dirty="0">
                <a:sym typeface="Wingdings"/>
              </a:rPr>
              <a:t> show some example in the browser</a:t>
            </a:r>
          </a:p>
          <a:p>
            <a:endParaRPr lang="en-US" baseline="0" dirty="0"/>
          </a:p>
          <a:p>
            <a:r>
              <a:rPr lang="en-US" baseline="0" dirty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1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7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7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9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78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4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4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E13A-16EF-D748-9EFC-CC0F27FA8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6CD7D-04BB-7D41-B559-CE78DFD38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0C66E-3051-9B4D-8223-24BFA1BB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30B5-C85F-F24A-931F-D1DD88AB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9F85A-9FD3-2244-9930-D678FD34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9A841-83DE-9349-8E1B-DA622B8711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304800"/>
            <a:ext cx="723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6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6869-2987-1D4E-BDAE-0BD20DB4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CEA92C-CD0A-424A-945B-2530BAB4E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D5B6A-5637-B741-8EA5-4FD732DE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2475C-20AA-9346-A8C7-AF6D156A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0EBE3-027F-7045-BB8C-B7D23BE3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E7CFB-F7F2-7647-A0AF-D05E6EF11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CCB42-1D6D-6641-813B-6802234E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3591-3BC1-1148-9249-C8E20CF6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F75D-5B4B-AD48-9CBB-9702D5B4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77FFB-F4EC-6549-BACB-07E1474D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4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822" y="1391463"/>
            <a:ext cx="10976430" cy="1469997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4686"/>
              </a:lnSpc>
              <a:defRPr sz="5078" b="1" cap="all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83438" y="646044"/>
            <a:ext cx="9283804" cy="397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995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591203" y="2695365"/>
            <a:ext cx="10962050" cy="391415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938"/>
              </a:spcBef>
              <a:buFont typeface="Arial"/>
              <a:buNone/>
              <a:defRPr sz="2604"/>
            </a:lvl1pPr>
            <a:lvl2pPr>
              <a:spcBef>
                <a:spcPts val="938"/>
              </a:spcBef>
              <a:defRPr sz="2604"/>
            </a:lvl2pPr>
            <a:lvl3pPr>
              <a:spcBef>
                <a:spcPts val="938"/>
              </a:spcBef>
              <a:defRPr sz="2604"/>
            </a:lvl3pPr>
            <a:lvl4pPr>
              <a:spcBef>
                <a:spcPts val="938"/>
              </a:spcBef>
              <a:defRPr sz="2604"/>
            </a:lvl4pPr>
            <a:lvl5pPr>
              <a:spcBef>
                <a:spcPts val="938"/>
              </a:spcBef>
              <a:defRPr sz="2604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552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824" y="1391463"/>
            <a:ext cx="6412181" cy="1469997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4686"/>
              </a:lnSpc>
              <a:defRPr sz="5078" b="1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313" y="2702865"/>
            <a:ext cx="7485143" cy="1751772"/>
          </a:xfrm>
          <a:prstGeom prst="rect">
            <a:avLst/>
          </a:prstGeom>
        </p:spPr>
        <p:txBody>
          <a:bodyPr vert="horz" lIns="0" tIns="32914" rIns="65828" bIns="32914"/>
          <a:lstStyle>
            <a:lvl1pPr marL="227379" indent="-227379" algn="l">
              <a:buSzPct val="69000"/>
              <a:buFont typeface="Lucida Grande"/>
              <a:buChar char="‣"/>
              <a:defRPr baseline="0"/>
            </a:lvl1pPr>
            <a:lvl2pPr marL="428571" indent="0" algn="ctr">
              <a:buNone/>
              <a:defRPr/>
            </a:lvl2pPr>
            <a:lvl3pPr marL="857142" indent="0" algn="ctr">
              <a:buNone/>
              <a:defRPr/>
            </a:lvl3pPr>
            <a:lvl4pPr marL="1285713" indent="0" algn="ctr">
              <a:buNone/>
              <a:defRPr/>
            </a:lvl4pPr>
            <a:lvl5pPr marL="1714284" indent="0" algn="ctr">
              <a:buNone/>
              <a:defRPr/>
            </a:lvl5pPr>
            <a:lvl6pPr marL="2142854" indent="0" algn="ctr">
              <a:buNone/>
              <a:defRPr/>
            </a:lvl6pPr>
            <a:lvl7pPr marL="2571426" indent="0" algn="ctr">
              <a:buNone/>
              <a:defRPr/>
            </a:lvl7pPr>
            <a:lvl8pPr marL="2999997" indent="0" algn="ctr">
              <a:buNone/>
              <a:defRPr/>
            </a:lvl8pPr>
            <a:lvl9pPr marL="342856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83439" y="646044"/>
            <a:ext cx="8334714" cy="397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995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8080455" y="2733261"/>
            <a:ext cx="3572020" cy="35780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5510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856C-A5B1-0843-AF16-3C00892B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586D3-DA82-E240-84EE-5FFA0D9B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AF8C0-0601-2943-ABE5-CD6A7E82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4597-A804-DD4F-811D-34556F66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319F8-C4A0-5445-99D7-E2020869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1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5E15-141F-414D-853B-46C17A33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C0B29-34BB-8F44-83BC-A369C1757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BE9A0-C8E5-BA47-B1DC-EF2612CA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ACDCA-C568-B143-AD81-067FE593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0A51-21F7-9A46-A928-63D5850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3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D1EE-58A5-714E-9C5E-AAEFDCF6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F7BD-D11D-894D-9E3B-3323B441C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32FD6-AC99-9B4C-A433-C9C5E944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E3402-26AE-CF4C-9C13-63954311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B3E87-080F-D544-B176-271ACA6D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0F007-5692-564A-88C3-CE562133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4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D681-1EF6-7642-9AD9-99A19474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A8F9E-25A0-A04E-8E88-B0F590DEA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966CC-EE32-A34D-BAB5-9640D4C53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EA3DB-A2AF-534C-9C29-6910932D4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982EC-05D1-C343-B389-62DE96DA6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DA271-0547-9E49-88CD-A535A49F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FA5A2-CC1C-414D-9E3B-09319CAF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44352-BC91-4244-AF91-6C75EA9D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5CCD-CE67-834F-A386-D5F8DD76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3D11-5DFB-A641-8850-B9AC1734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14FA8-D5F3-1E4B-B877-FDB1780C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9AF97-4991-954C-93E5-99A7E0E8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4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79680-A064-5F41-91FA-5561EC54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64D65-8811-704D-AE58-441ACB41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C13D-2296-BC41-A4F2-94574257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7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E041-1468-E848-84F4-337AE2D7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D8B9-976A-FE46-BE01-5C0010698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BFF19-C32E-C74E-A1EB-C92E51694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F5BE2-9C87-3445-B308-ECFE5552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39771-C027-F548-816F-611500FD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DF31E-9BC0-A543-9EE7-73FBFE1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18A6-A4A2-2545-9700-2A4A438C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2D7E6-C469-764B-AC9E-8449BC3F9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B5CB9-01D3-FA4A-966E-5DC2BAEB1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4ECC-2D13-9F42-AA3F-1BD82F9A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E343-777E-474A-91A3-7E5EFA37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954D6-42D5-B147-A8D7-B1590F29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4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D1CAEB-D6FD-5943-A409-CA827C83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CB1C3-E33B-DF49-AE6B-C4D328DF5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0FF9-DAFB-064A-AE9F-F0FB7AF3B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E11C6-247B-0242-8651-D958C13D6FF0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D95A0-B4EE-6546-9F35-DE999D9E0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3D659-93D7-F845-90EE-FB126942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2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lass.stanford.edu/c4x/HumanitiesScience/StatLearning/asset/introduction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lass.stanford.edu/c4x/HumanitiesScience/StatLearning/asset/introduction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lass.stanford.edu/c4x/HumanitiesScience/StatLearning/asset/introduction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.pitt.edu/~milos/courses/cs2750-Spring03/lectures/class17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ri.com/landing-pages/tapestr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-users.cs.umn.edu/~kumar/dmbook/ch4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AA15-5771-3340-B28E-24136A35F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4000" dirty="0"/>
              <a:t>KNN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88F69-E0CC-444F-B816-25650A99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Urbain, PhD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C9F74-9F58-D747-B4E6-E7559DE0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0" y="176213"/>
            <a:ext cx="20955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6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13" y="1452420"/>
            <a:ext cx="6449481" cy="3446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7159" y="5541713"/>
            <a:ext cx="456424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6" dirty="0">
                <a:solidFill>
                  <a:srgbClr val="0000FF"/>
                </a:solidFill>
                <a:latin typeface="PFDinTextCompPro-Italic"/>
                <a:cs typeface="PFDinTextCompPro-Italic"/>
              </a:rPr>
              <a:t>4 predictors (p = 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6184" y="2321082"/>
            <a:ext cx="3213029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6" dirty="0">
                <a:solidFill>
                  <a:srgbClr val="CE0035"/>
                </a:solidFill>
                <a:latin typeface="PFDinTextCompPro-Italic"/>
                <a:cs typeface="PFDinTextCompPro-Italic"/>
              </a:rPr>
              <a:t>150 observations</a:t>
            </a:r>
          </a:p>
          <a:p>
            <a:r>
              <a:rPr lang="en-US" sz="3906" i="1" dirty="0">
                <a:solidFill>
                  <a:srgbClr val="CE0035"/>
                </a:solidFill>
                <a:latin typeface="PFDinTextCompPro-Italic"/>
                <a:cs typeface="PFDinTextCompPro-Italic"/>
              </a:rPr>
              <a:t>(n = 150)</a:t>
            </a:r>
            <a:endParaRPr lang="en-US" sz="2604" i="1" dirty="0">
              <a:solidFill>
                <a:srgbClr val="CE0035"/>
              </a:solidFill>
              <a:latin typeface="PFDinTextCompPro-Italic"/>
              <a:cs typeface="PFDinTextCompPro-Ital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56348" y="5512420"/>
            <a:ext cx="2679015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6" dirty="0">
                <a:solidFill>
                  <a:srgbClr val="0000FF"/>
                </a:solidFill>
                <a:latin typeface="PFDinTextCompPro-Italic"/>
                <a:cs typeface="PFDinTextCompPro-Italic"/>
              </a:rPr>
              <a:t>response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BAA224-3BCA-4045-B34E-954210074DED}"/>
              </a:ext>
            </a:extLst>
          </p:cNvPr>
          <p:cNvSpPr txBox="1"/>
          <p:nvPr/>
        </p:nvSpPr>
        <p:spPr>
          <a:xfrm>
            <a:off x="308183" y="255430"/>
            <a:ext cx="428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FB1C7F-05EE-B44A-85F8-87AD5C4EA9D6}"/>
              </a:ext>
            </a:extLst>
          </p:cNvPr>
          <p:cNvCxnSpPr/>
          <p:nvPr/>
        </p:nvCxnSpPr>
        <p:spPr>
          <a:xfrm flipV="1">
            <a:off x="10201405" y="4997885"/>
            <a:ext cx="0" cy="413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9B2462C-E7F8-BB44-8E08-FF326F0C7212}"/>
              </a:ext>
            </a:extLst>
          </p:cNvPr>
          <p:cNvSpPr/>
          <p:nvPr/>
        </p:nvSpPr>
        <p:spPr>
          <a:xfrm rot="5400000">
            <a:off x="6755750" y="2837514"/>
            <a:ext cx="844379" cy="496693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217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521985"/>
            <a:ext cx="10418393" cy="2897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 dirty="0"/>
              <a:t>Supervised Learning uses known (labeled) “</a:t>
            </a:r>
            <a:r>
              <a:rPr lang="en-US" sz="2604" b="1" dirty="0"/>
              <a:t>training</a:t>
            </a:r>
            <a:r>
              <a:rPr lang="en-US" sz="2604" dirty="0"/>
              <a:t> cases” in order to:</a:t>
            </a:r>
          </a:p>
          <a:p>
            <a:pPr algn="l"/>
            <a:endParaRPr lang="en-US" sz="2604" dirty="0"/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Accurately predict unseen </a:t>
            </a:r>
            <a:r>
              <a:rPr lang="en-US" sz="2604" b="1" dirty="0"/>
              <a:t>test</a:t>
            </a:r>
            <a:r>
              <a:rPr lang="en-US" sz="2604" dirty="0"/>
              <a:t> cases</a:t>
            </a:r>
          </a:p>
          <a:p>
            <a:pPr marL="799962" lvl="1" indent="-372075">
              <a:buFont typeface="Arial"/>
              <a:buChar char="•"/>
            </a:pPr>
            <a:endParaRPr lang="en-US" sz="2604" dirty="0"/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Understand which predictors affect the response, and how to</a:t>
            </a:r>
          </a:p>
          <a:p>
            <a:pPr marL="799962" lvl="1" indent="-372075">
              <a:buFont typeface="Arial"/>
              <a:buChar char="•"/>
            </a:pPr>
            <a:endParaRPr lang="en-US" sz="2604" dirty="0"/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Assess the quality of our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522A4-EE08-0E4A-A63B-DB9F2FD1FD92}"/>
              </a:ext>
            </a:extLst>
          </p:cNvPr>
          <p:cNvSpPr txBox="1"/>
          <p:nvPr/>
        </p:nvSpPr>
        <p:spPr>
          <a:xfrm>
            <a:off x="308183" y="255430"/>
            <a:ext cx="428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4480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7192" y="1345321"/>
            <a:ext cx="10418393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/>
              <a:t>Establish the relationship between salary and demographic variables in population survey data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06" y="2238327"/>
            <a:ext cx="8235491" cy="347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3306" y="5611901"/>
            <a:ext cx="8632383" cy="37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23"/>
              <a:t>Income survey data for males from the central Atlantic region of the USA in 2009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3746" y="6033184"/>
            <a:ext cx="826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Source: </a:t>
            </a:r>
            <a:r>
              <a:rPr lang="en-US" dirty="0">
                <a:hlinkClick r:id="rId4"/>
              </a:rPr>
              <a:t>https://class.stanford.edu/c4x/HumanitiesScience/StatLearning/asset/introduction.pdf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562F1-A9A0-464F-94B6-0CE0BEBDB2CF}"/>
              </a:ext>
            </a:extLst>
          </p:cNvPr>
          <p:cNvSpPr txBox="1"/>
          <p:nvPr/>
        </p:nvSpPr>
        <p:spPr>
          <a:xfrm>
            <a:off x="308183" y="255430"/>
            <a:ext cx="8563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learning: regression example</a:t>
            </a:r>
          </a:p>
        </p:txBody>
      </p:sp>
    </p:spTree>
    <p:extLst>
      <p:ext uri="{BB962C8B-B14F-4D97-AF65-F5344CB8AC3E}">
        <p14:creationId xmlns:p14="http://schemas.microsoft.com/office/powerpoint/2010/main" val="56029235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217340"/>
            <a:ext cx="10418393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/>
              <a:t>Predict whether someone will have a heart attack on the basis of demographic, diet and clinical measurements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46389" y="3726669"/>
            <a:ext cx="5407642" cy="93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23"/>
              <a:t>Case-control sample of men from South Africa</a:t>
            </a:r>
          </a:p>
          <a:p>
            <a:pPr algn="l"/>
            <a:r>
              <a:rPr lang="en-US" sz="1823"/>
              <a:t>Red = heart disease</a:t>
            </a:r>
          </a:p>
          <a:p>
            <a:pPr algn="l"/>
            <a:r>
              <a:rPr lang="en-US" sz="1823"/>
              <a:t>Blue = no heart disease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084" y="2139104"/>
            <a:ext cx="4564248" cy="441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46388" y="5535157"/>
            <a:ext cx="5854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Source: </a:t>
            </a:r>
            <a:r>
              <a:rPr lang="en-US" sz="2000" dirty="0">
                <a:hlinkClick r:id="rId4"/>
              </a:rPr>
              <a:t>https://class.stanford.edu/c4x/HumanitiesScience/StatLearning/asset/introduction.pdf</a:t>
            </a:r>
            <a:r>
              <a:rPr lang="en-US" sz="20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BEF30-6DE9-4140-94CA-B2FF5E762C4B}"/>
              </a:ext>
            </a:extLst>
          </p:cNvPr>
          <p:cNvSpPr txBox="1"/>
          <p:nvPr/>
        </p:nvSpPr>
        <p:spPr>
          <a:xfrm>
            <a:off x="308183" y="255430"/>
            <a:ext cx="9054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learning: classification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12409301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521985"/>
            <a:ext cx="10418393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/>
              <a:t>Identify the numbers in a handwritten zip code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79" y="2139104"/>
            <a:ext cx="6133208" cy="376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74364" y="6013589"/>
            <a:ext cx="978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Source: </a:t>
            </a:r>
            <a:r>
              <a:rPr lang="en-US" sz="2000" dirty="0">
                <a:hlinkClick r:id="rId4"/>
              </a:rPr>
              <a:t>https://class.stanford.edu/c4x/HumanitiesScience/StatLearning/asset/introduction.pdf</a:t>
            </a:r>
            <a:r>
              <a:rPr lang="en-US" sz="20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267C4-4187-0143-B1A7-EF56CCDF2F44}"/>
              </a:ext>
            </a:extLst>
          </p:cNvPr>
          <p:cNvSpPr txBox="1"/>
          <p:nvPr/>
        </p:nvSpPr>
        <p:spPr>
          <a:xfrm>
            <a:off x="308183" y="255430"/>
            <a:ext cx="9054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learning: classification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30985246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521986"/>
            <a:ext cx="10418393" cy="409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 dirty="0"/>
              <a:t>No response variable </a:t>
            </a:r>
            <a:r>
              <a:rPr lang="en-US" sz="2604" b="1" dirty="0"/>
              <a:t>y</a:t>
            </a:r>
            <a:r>
              <a:rPr lang="en-US" sz="2604" dirty="0"/>
              <a:t>, just a set of predictors </a:t>
            </a:r>
            <a:r>
              <a:rPr lang="en-US" sz="2604" b="1" dirty="0"/>
              <a:t>X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Objective is more open: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Find groups of observations that behave similarly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Find predictors that behave similarly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Find combinations of features that explain the variation in the data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Difficult to evaluate how well you are doing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Data is easier to obtain for unsupervised learning since it can be “unlabeled” (i.e., it hasn’t been labeled with a response)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Sometimes useful as a preprocessing step for supervised learning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Common techniques: clustering, PCA, LDA, embeddings.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ECBAA-BDFD-6140-9F6F-AF027E457367}"/>
              </a:ext>
            </a:extLst>
          </p:cNvPr>
          <p:cNvSpPr txBox="1"/>
          <p:nvPr/>
        </p:nvSpPr>
        <p:spPr>
          <a:xfrm>
            <a:off x="308183" y="255430"/>
            <a:ext cx="4844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398739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4210767" y="1940658"/>
            <a:ext cx="0" cy="27782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837192" y="2436772"/>
            <a:ext cx="1071606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409212" y="1884838"/>
            <a:ext cx="7144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PFDinTextCompPro-MediumItalic"/>
                <a:cs typeface="PFDinTextCompPro-MediumItalic"/>
              </a:rPr>
              <a:t>continuous	          categorical</a:t>
            </a:r>
          </a:p>
          <a:p>
            <a:pPr algn="l"/>
            <a:r>
              <a:rPr lang="en-US" sz="2400" dirty="0">
                <a:latin typeface="PFDinTextCompPro-MediumItalic"/>
                <a:cs typeface="PFDinTextCompPro-MediumItalic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10790" y="2598004"/>
            <a:ext cx="63940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PFDinTextCompPro-MediumItalic"/>
                <a:cs typeface="PFDinTextCompPro-MediumItalic"/>
              </a:rPr>
              <a:t>  supervised</a:t>
            </a:r>
            <a:r>
              <a:rPr lang="en-US" sz="2400" i="1" dirty="0">
                <a:latin typeface="PFDinTextCompPro-Italic"/>
                <a:cs typeface="PFDinTextCompPro-Italic"/>
              </a:rPr>
              <a:t>	     </a:t>
            </a:r>
            <a:r>
              <a:rPr lang="en-US" sz="2400" dirty="0">
                <a:latin typeface="PFDinTextCompPro-Italic"/>
                <a:cs typeface="PFDinTextCompPro-Italic"/>
              </a:rPr>
              <a:t>regression       	classification</a:t>
            </a:r>
          </a:p>
          <a:p>
            <a:pPr algn="l"/>
            <a:endParaRPr lang="en-US" sz="2400" i="1" dirty="0">
              <a:latin typeface="PFDinTextCompPro-Italic"/>
              <a:cs typeface="PFDinTextCompPro-Italic"/>
            </a:endParaRPr>
          </a:p>
          <a:p>
            <a:r>
              <a:rPr lang="en-US" sz="2400" dirty="0">
                <a:latin typeface="PFDinTextCompPro-MediumItalic"/>
                <a:cs typeface="PFDinTextCompPro-MediumItalic"/>
              </a:rPr>
              <a:t>unsupervised</a:t>
            </a:r>
            <a:r>
              <a:rPr lang="en-US" sz="2400" dirty="0">
                <a:latin typeface="PFDinTextCompPro-Italic"/>
                <a:cs typeface="PFDinTextCompPro-Italic"/>
              </a:rPr>
              <a:t>       dimensionality/       </a:t>
            </a:r>
            <a:r>
              <a:rPr lang="en-US" sz="2400" dirty="0">
                <a:latin typeface="PFDinTextCompPro-Italic"/>
              </a:rPr>
              <a:t>clustering</a:t>
            </a:r>
            <a:endParaRPr lang="en-US" sz="24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400" dirty="0">
                <a:latin typeface="PFDinTextCompPro-Italic"/>
              </a:rPr>
              <a:t>                                 reduction</a:t>
            </a:r>
          </a:p>
          <a:p>
            <a:pPr algn="l"/>
            <a:r>
              <a:rPr lang="en-US" sz="2400" dirty="0">
                <a:latin typeface="PFDinTextCompPro-Italic"/>
              </a:rPr>
              <a:t>                                              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721CF-DA01-F14F-8BFA-EA0902625091}"/>
              </a:ext>
            </a:extLst>
          </p:cNvPr>
          <p:cNvSpPr txBox="1"/>
          <p:nvPr/>
        </p:nvSpPr>
        <p:spPr>
          <a:xfrm>
            <a:off x="308183" y="255430"/>
            <a:ext cx="7863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vs.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9740503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56276" y="6062597"/>
            <a:ext cx="680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Source: </a:t>
            </a:r>
            <a:r>
              <a:rPr lang="en-US" sz="2000" dirty="0">
                <a:hlinkClick r:id="rId3"/>
              </a:rPr>
              <a:t>http://people.cs.pitt.edu/~milos/courses/cs2750-Spring03/lectures/class17.pdf</a:t>
            </a:r>
            <a:r>
              <a:rPr lang="en-US" sz="2000" dirty="0"/>
              <a:t> </a:t>
            </a:r>
          </a:p>
        </p:txBody>
      </p:sp>
      <p:pic>
        <p:nvPicPr>
          <p:cNvPr id="3" name="Picture 2" descr="Screenshot 2015-01-12 16.20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34" y="1246099"/>
            <a:ext cx="6184887" cy="4713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E8CA58-B780-9D4B-A63D-16FE7D082121}"/>
              </a:ext>
            </a:extLst>
          </p:cNvPr>
          <p:cNvSpPr txBox="1"/>
          <p:nvPr/>
        </p:nvSpPr>
        <p:spPr>
          <a:xfrm>
            <a:off x="308183" y="255430"/>
            <a:ext cx="4141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Clustering example</a:t>
            </a:r>
          </a:p>
        </p:txBody>
      </p:sp>
    </p:spTree>
    <p:extLst>
      <p:ext uri="{BB962C8B-B14F-4D97-AF65-F5344CB8AC3E}">
        <p14:creationId xmlns:p14="http://schemas.microsoft.com/office/powerpoint/2010/main" val="38041266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217340"/>
            <a:ext cx="10418393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 dirty="0"/>
              <a:t>Classify US residential neighborhoods into 67 unique segments based on demographic and socioeconomic characteristics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90560" y="2422897"/>
            <a:ext cx="4663471" cy="31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23" dirty="0"/>
              <a:t>Example of cluster: </a:t>
            </a:r>
            <a:r>
              <a:rPr lang="en-US" sz="1823" b="1" dirty="0"/>
              <a:t>Metro Renters:</a:t>
            </a:r>
          </a:p>
          <a:p>
            <a:pPr algn="l"/>
            <a:endParaRPr lang="en-US" sz="1823" dirty="0"/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Young, mobile, educated, or still in school</a:t>
            </a:r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Live alone or with a roommate</a:t>
            </a:r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Works long hours</a:t>
            </a:r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Buys groceries at Whole Foods and Trader Joe’s</a:t>
            </a:r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Shops at Banana Republic, Nordstrom, and Gap</a:t>
            </a:r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Loves yoga, go skiing, and attend Pilates sessions.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78242" y="5831026"/>
            <a:ext cx="4961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Source: </a:t>
            </a:r>
            <a:r>
              <a:rPr lang="en-US" sz="2000" dirty="0">
                <a:hlinkClick r:id="rId3"/>
              </a:rPr>
              <a:t>http://www.esri.com/landing-pages/tapestry/</a:t>
            </a:r>
            <a:r>
              <a:rPr lang="en-US" sz="2000" dirty="0"/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71" y="2139103"/>
            <a:ext cx="5556476" cy="446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4A3E83-EB67-3B4E-BD69-E9625F3562FB}"/>
              </a:ext>
            </a:extLst>
          </p:cNvPr>
          <p:cNvSpPr txBox="1"/>
          <p:nvPr/>
        </p:nvSpPr>
        <p:spPr>
          <a:xfrm>
            <a:off x="308183" y="255430"/>
            <a:ext cx="4141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Clustering example</a:t>
            </a:r>
          </a:p>
        </p:txBody>
      </p:sp>
    </p:spTree>
    <p:extLst>
      <p:ext uri="{BB962C8B-B14F-4D97-AF65-F5344CB8AC3E}">
        <p14:creationId xmlns:p14="http://schemas.microsoft.com/office/powerpoint/2010/main" val="2508081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9802" y="1382841"/>
            <a:ext cx="65398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PFDinTextCompPro-Italic"/>
                <a:cs typeface="PFDinTextCompPro-Italic"/>
              </a:rPr>
              <a:t>Q: How does a classification problem work?</a:t>
            </a:r>
          </a:p>
          <a:p>
            <a:pPr algn="l"/>
            <a:r>
              <a:rPr lang="en-US" sz="2800" dirty="0">
                <a:latin typeface="PFDinTextCompPro-Italic"/>
                <a:cs typeface="PFDinTextCompPro-Italic"/>
              </a:rPr>
              <a:t>A: Data in, predicted labels out.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84" y="3118102"/>
            <a:ext cx="7831985" cy="1997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6802" y="6108015"/>
            <a:ext cx="6909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Source: </a:t>
            </a:r>
            <a:r>
              <a:rPr lang="en-US" sz="2000" dirty="0">
                <a:hlinkClick r:id="rId4"/>
              </a:rPr>
              <a:t>http://www-users.cs.umn.edu/~kumar/dmbook/ch4.pdf</a:t>
            </a:r>
            <a:r>
              <a:rPr lang="en-US" sz="2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483AF-6D96-7042-A917-A4CF7AF1CDD7}"/>
              </a:ext>
            </a:extLst>
          </p:cNvPr>
          <p:cNvSpPr txBox="1"/>
          <p:nvPr/>
        </p:nvSpPr>
        <p:spPr>
          <a:xfrm>
            <a:off x="308183" y="255430"/>
            <a:ext cx="4772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5BD7C-C25D-8748-AA34-43EF25AD9EE9}"/>
              </a:ext>
            </a:extLst>
          </p:cNvPr>
          <p:cNvSpPr txBox="1"/>
          <p:nvPr/>
        </p:nvSpPr>
        <p:spPr>
          <a:xfrm>
            <a:off x="4665007" y="2933436"/>
            <a:ext cx="97013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66771658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5E13-80FA-914C-9186-E1F1A98E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DBCF-9E8F-6F4B-B28E-152F058D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  <a:p>
            <a:r>
              <a:rPr lang="en-US" dirty="0">
                <a:effectLst/>
              </a:rPr>
              <a:t>Supervised learning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>
                <a:effectLst/>
              </a:rPr>
              <a:t>Classification with 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70135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1079" y="1444545"/>
            <a:ext cx="11019170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906" dirty="0">
                <a:latin typeface="PFDinTextCompPro-Italic"/>
                <a:cs typeface="PFDinTextCompPro-Italic"/>
              </a:rPr>
              <a:t>Suppose we want to predict the color of the gray dot.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6" y="2238327"/>
            <a:ext cx="5953367" cy="411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8691AB-11C0-D34F-A538-D2ACF9C95024}"/>
              </a:ext>
            </a:extLst>
          </p:cNvPr>
          <p:cNvSpPr txBox="1"/>
          <p:nvPr/>
        </p:nvSpPr>
        <p:spPr>
          <a:xfrm>
            <a:off x="308183" y="255430"/>
            <a:ext cx="497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with KNN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1EFB8-6139-254F-926F-CBF4BDA57C6B}"/>
              </a:ext>
            </a:extLst>
          </p:cNvPr>
          <p:cNvSpPr txBox="1"/>
          <p:nvPr/>
        </p:nvSpPr>
        <p:spPr>
          <a:xfrm>
            <a:off x="1089764" y="3031299"/>
            <a:ext cx="2529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predictors?</a:t>
            </a:r>
          </a:p>
          <a:p>
            <a:endParaRPr lang="en-US" dirty="0"/>
          </a:p>
          <a:p>
            <a:r>
              <a:rPr lang="en-US" dirty="0"/>
              <a:t>What is the response?</a:t>
            </a:r>
          </a:p>
        </p:txBody>
      </p:sp>
    </p:spTree>
    <p:extLst>
      <p:ext uri="{BB962C8B-B14F-4D97-AF65-F5344CB8AC3E}">
        <p14:creationId xmlns:p14="http://schemas.microsoft.com/office/powerpoint/2010/main" val="241803480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1079" y="1444544"/>
            <a:ext cx="11019170" cy="1695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906" dirty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3255" dirty="0">
              <a:latin typeface="PFDinTextCompPro-Italic"/>
              <a:cs typeface="PFDinTextCompPro-Italic"/>
            </a:endParaRPr>
          </a:p>
          <a:p>
            <a:pPr marL="595320" indent="-595320">
              <a:buAutoNum type="arabicParenR"/>
            </a:pPr>
            <a:r>
              <a:rPr lang="en-US" sz="3255" dirty="0">
                <a:latin typeface="PFDinTextCompPro-Italic"/>
                <a:cs typeface="PFDinTextCompPro-Italic"/>
              </a:rPr>
              <a:t>Pick a value for </a:t>
            </a:r>
            <a:r>
              <a:rPr lang="en-US" sz="3255" b="1" dirty="0">
                <a:latin typeface="PFDinTextCompPro-Italic"/>
                <a:cs typeface="PFDinTextCompPro-Italic"/>
              </a:rPr>
              <a:t>k</a:t>
            </a:r>
            <a:r>
              <a:rPr lang="en-US" sz="3255" dirty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6" y="2238327"/>
            <a:ext cx="5953367" cy="41146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93668" y="5016565"/>
            <a:ext cx="114326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dirty="0"/>
              <a:t>k 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A68AD-19C1-7840-BBDC-AFA39A7E48D3}"/>
              </a:ext>
            </a:extLst>
          </p:cNvPr>
          <p:cNvSpPr txBox="1"/>
          <p:nvPr/>
        </p:nvSpPr>
        <p:spPr>
          <a:xfrm>
            <a:off x="308183" y="255430"/>
            <a:ext cx="497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with KNN</a:t>
            </a:r>
          </a:p>
        </p:txBody>
      </p:sp>
    </p:spTree>
    <p:extLst>
      <p:ext uri="{BB962C8B-B14F-4D97-AF65-F5344CB8AC3E}">
        <p14:creationId xmlns:p14="http://schemas.microsoft.com/office/powerpoint/2010/main" val="288037637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8183" y="1991628"/>
            <a:ext cx="54835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800" dirty="0">
              <a:latin typeface="PFDinTextCompPro-Italic"/>
              <a:cs typeface="PFDinTextCompPro-Italic"/>
            </a:endParaRPr>
          </a:p>
          <a:p>
            <a:pPr marL="595320" indent="-595320">
              <a:buAutoNum type="arabicParenR"/>
            </a:pPr>
            <a:r>
              <a:rPr lang="en-US" sz="2800" dirty="0">
                <a:latin typeface="PFDinTextCompPro-Italic"/>
                <a:cs typeface="PFDinTextCompPro-Italic"/>
              </a:rPr>
              <a:t>Pick a value for </a:t>
            </a:r>
            <a:r>
              <a:rPr lang="en-US" sz="2800" b="1" dirty="0">
                <a:latin typeface="PFDinTextCompPro-Italic"/>
                <a:cs typeface="PFDinTextCompPro-Italic"/>
              </a:rPr>
              <a:t>k</a:t>
            </a:r>
            <a:r>
              <a:rPr lang="en-US" sz="2800" dirty="0">
                <a:latin typeface="PFDinTextCompPro-Italic"/>
                <a:cs typeface="PFDinTextCompPro-Italic"/>
              </a:rPr>
              <a:t>.</a:t>
            </a:r>
          </a:p>
          <a:p>
            <a:pPr marL="595320" indent="-595320">
              <a:buAutoNum type="arabicParenR"/>
            </a:pPr>
            <a:r>
              <a:rPr lang="en-US" sz="2800" dirty="0">
                <a:latin typeface="PFDinTextCompPro-Italic"/>
                <a:cs typeface="PFDinTextCompPro-Italic"/>
              </a:rPr>
              <a:t>Find colors (classifications) of </a:t>
            </a:r>
            <a:r>
              <a:rPr lang="en-US" sz="2800" b="1" dirty="0">
                <a:latin typeface="PFDinTextCompPro-Italic"/>
                <a:cs typeface="PFDinTextCompPro-Italic"/>
              </a:rPr>
              <a:t>k</a:t>
            </a:r>
            <a:r>
              <a:rPr lang="en-US" sz="2800" dirty="0">
                <a:latin typeface="PFDinTextCompPro-Italic"/>
                <a:cs typeface="PFDinTextCompPro-Italic"/>
              </a:rPr>
              <a:t> nearest neighbors.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6" y="2238327"/>
            <a:ext cx="5953367" cy="41146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93668" y="5016565"/>
            <a:ext cx="114326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dirty="0"/>
              <a:t>k = 3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6989005" y="4619673"/>
            <a:ext cx="694560" cy="992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7882010" y="3925114"/>
            <a:ext cx="198446" cy="49611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8080456" y="4421228"/>
            <a:ext cx="396891" cy="992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261BCE-69D3-9848-863C-FB5AC942539D}"/>
              </a:ext>
            </a:extLst>
          </p:cNvPr>
          <p:cNvSpPr txBox="1"/>
          <p:nvPr/>
        </p:nvSpPr>
        <p:spPr>
          <a:xfrm>
            <a:off x="308183" y="255430"/>
            <a:ext cx="497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with KNN</a:t>
            </a:r>
          </a:p>
        </p:txBody>
      </p:sp>
    </p:spTree>
    <p:extLst>
      <p:ext uri="{BB962C8B-B14F-4D97-AF65-F5344CB8AC3E}">
        <p14:creationId xmlns:p14="http://schemas.microsoft.com/office/powerpoint/2010/main" val="7754549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8183" y="1991628"/>
            <a:ext cx="54835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800" dirty="0">
              <a:latin typeface="PFDinTextCompPro-Italic"/>
              <a:cs typeface="PFDinTextCompPro-Italic"/>
            </a:endParaRPr>
          </a:p>
          <a:p>
            <a:pPr marL="595320" indent="-595320">
              <a:buAutoNum type="arabicParenR"/>
            </a:pPr>
            <a:r>
              <a:rPr lang="en-US" sz="2800" dirty="0">
                <a:latin typeface="PFDinTextCompPro-Italic"/>
                <a:cs typeface="PFDinTextCompPro-Italic"/>
              </a:rPr>
              <a:t>Pick a value for k.</a:t>
            </a:r>
          </a:p>
          <a:p>
            <a:pPr marL="595320" indent="-595320">
              <a:buAutoNum type="arabicParenR"/>
            </a:pPr>
            <a:r>
              <a:rPr lang="en-US" sz="2800" dirty="0">
                <a:latin typeface="PFDinTextCompPro-Italic"/>
                <a:cs typeface="PFDinTextCompPro-Italic"/>
              </a:rPr>
              <a:t>Find colors (classifications) of </a:t>
            </a:r>
            <a:r>
              <a:rPr lang="en-US" sz="2800" b="1" dirty="0">
                <a:latin typeface="PFDinTextCompPro-Italic"/>
                <a:cs typeface="PFDinTextCompPro-Italic"/>
              </a:rPr>
              <a:t>k</a:t>
            </a:r>
            <a:r>
              <a:rPr lang="en-US" sz="2800" dirty="0">
                <a:latin typeface="PFDinTextCompPro-Italic"/>
                <a:cs typeface="PFDinTextCompPro-Italic"/>
              </a:rPr>
              <a:t> nearest neighbors.</a:t>
            </a:r>
          </a:p>
          <a:p>
            <a:pPr marL="595320" indent="-595320">
              <a:buAutoNum type="arabicParenR" startAt="3"/>
            </a:pPr>
            <a:r>
              <a:rPr lang="en-US" sz="2800" dirty="0">
                <a:latin typeface="PFDinTextCompPro-Italic"/>
                <a:cs typeface="PFDinTextCompPro-Italic"/>
              </a:rPr>
              <a:t>Assign the most </a:t>
            </a:r>
          </a:p>
          <a:p>
            <a:r>
              <a:rPr lang="en-US" sz="2800" dirty="0">
                <a:latin typeface="PFDinTextCompPro-Italic"/>
                <a:cs typeface="PFDinTextCompPro-Italic"/>
              </a:rPr>
              <a:t>     common (mode) color</a:t>
            </a:r>
          </a:p>
          <a:p>
            <a:r>
              <a:rPr lang="en-US" sz="2800" dirty="0">
                <a:latin typeface="PFDinTextCompPro-Italic"/>
                <a:cs typeface="PFDinTextCompPro-Italic"/>
              </a:rPr>
              <a:t>     to the gray dot.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6" y="2238327"/>
            <a:ext cx="5953367" cy="41146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93668" y="5016565"/>
            <a:ext cx="114326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dirty="0"/>
              <a:t>k = 3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6989005" y="4619673"/>
            <a:ext cx="694560" cy="992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7882010" y="3925114"/>
            <a:ext cx="198446" cy="49611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8080456" y="4421228"/>
            <a:ext cx="396891" cy="992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261BCE-69D3-9848-863C-FB5AC942539D}"/>
              </a:ext>
            </a:extLst>
          </p:cNvPr>
          <p:cNvSpPr txBox="1"/>
          <p:nvPr/>
        </p:nvSpPr>
        <p:spPr>
          <a:xfrm>
            <a:off x="308183" y="255430"/>
            <a:ext cx="497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with KNN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E5230-1DD4-5D4B-B413-FBE9C3CC546D}"/>
              </a:ext>
            </a:extLst>
          </p:cNvPr>
          <p:cNvSpPr txBox="1"/>
          <p:nvPr/>
        </p:nvSpPr>
        <p:spPr>
          <a:xfrm>
            <a:off x="688931" y="6234797"/>
            <a:ext cx="970009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Note: nearest is defined by a distance function, e.g., Euclidean distance based on predictors</a:t>
            </a:r>
          </a:p>
        </p:txBody>
      </p:sp>
    </p:spTree>
    <p:extLst>
      <p:ext uri="{BB962C8B-B14F-4D97-AF65-F5344CB8AC3E}">
        <p14:creationId xmlns:p14="http://schemas.microsoft.com/office/powerpoint/2010/main" val="333438869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BBD1-17BC-7549-BB29-7C0AA79F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value for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11DD-74E1-8A42-9512-1FE9496CA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K value determines decision boundary.</a:t>
            </a:r>
          </a:p>
          <a:p>
            <a:r>
              <a:rPr lang="en-US" dirty="0"/>
              <a:t>Decision boundary becomes smoother as k is increased. Less likely to overfit.</a:t>
            </a:r>
          </a:p>
          <a:p>
            <a:r>
              <a:rPr lang="en-US" dirty="0"/>
              <a:t>Increasing K to infinity will set all values to either red or blue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E0400-4CA9-BA49-B5E5-37057BDF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6123"/>
            <a:ext cx="5227918" cy="50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99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10DC-9C33-3C49-B7DE-7B4096E9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DC1B8-44EE-0145-8E84-82471A1D4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42647" cy="4351338"/>
          </a:xfrm>
        </p:spPr>
        <p:txBody>
          <a:bodyPr/>
          <a:lstStyle/>
          <a:p>
            <a:r>
              <a:rPr lang="en-US" dirty="0"/>
              <a:t>Blue – training error</a:t>
            </a:r>
          </a:p>
          <a:p>
            <a:r>
              <a:rPr lang="en-US" dirty="0"/>
              <a:t>Red – validation error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At k=1 you are overfitting the boundary</a:t>
            </a:r>
          </a:p>
          <a:p>
            <a:r>
              <a:rPr lang="en-US" dirty="0"/>
              <a:t>K eventually decreases until you get a minima.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E8300-CE15-8848-8019-AC99AF71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413" y="374461"/>
            <a:ext cx="5671736" cy="2805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F1F47-B904-C140-A347-7241284D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13" y="3371103"/>
            <a:ext cx="5671736" cy="280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9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6613-EB04-6E4B-BC08-7C6C8407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Pseudo Code of 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0C471-D552-4F47-AD5B-8DDCB2268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the data</a:t>
            </a:r>
          </a:p>
          <a:p>
            <a:r>
              <a:rPr lang="en-US" dirty="0"/>
              <a:t>Initialize the value of k</a:t>
            </a:r>
          </a:p>
          <a:p>
            <a:r>
              <a:rPr lang="en-US" dirty="0"/>
              <a:t>For getting the predicted class, iterate from 1 to total number of training data points</a:t>
            </a:r>
          </a:p>
          <a:p>
            <a:pPr lvl="1"/>
            <a:r>
              <a:rPr lang="en-US" dirty="0"/>
              <a:t>Calculate the distance between test data and each row of training data. E.g., Euclidean distance, Chebyshev, cosine, etc.</a:t>
            </a:r>
          </a:p>
          <a:p>
            <a:pPr lvl="1"/>
            <a:r>
              <a:rPr lang="en-US" dirty="0"/>
              <a:t>Sort the calculated distances in ascending order based on distance values</a:t>
            </a:r>
          </a:p>
          <a:p>
            <a:pPr lvl="1"/>
            <a:r>
              <a:rPr lang="en-US" dirty="0"/>
              <a:t>Get top k rows from the sorted array</a:t>
            </a:r>
          </a:p>
          <a:p>
            <a:pPr lvl="1"/>
            <a:r>
              <a:rPr lang="en-US" dirty="0"/>
              <a:t>Get the most frequent class of these rows</a:t>
            </a:r>
          </a:p>
          <a:p>
            <a:pPr lvl="1"/>
            <a:r>
              <a:rPr lang="en-US" dirty="0"/>
              <a:t>Return the predicted class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316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59E4-416E-B944-8C00-5BB491AC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KNN </a:t>
            </a:r>
            <a:r>
              <a:rPr lang="en-US" b="1" dirty="0"/>
              <a:t>with </a:t>
            </a:r>
            <a:r>
              <a:rPr lang="en-US" b="1" dirty="0" err="1"/>
              <a:t>scikit</a:t>
            </a:r>
            <a:r>
              <a:rPr lang="en-US" b="1" dirty="0"/>
              <a:t>-learn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723BB-9697-5A4C-BF2B-A83A17EFB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sklearn.neighbors</a:t>
            </a:r>
            <a:r>
              <a:rPr lang="en-US" dirty="0"/>
              <a:t> import </a:t>
            </a:r>
            <a:r>
              <a:rPr lang="en-US" dirty="0" err="1"/>
              <a:t>KNeighborsClassifier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neigh = </a:t>
            </a:r>
            <a:r>
              <a:rPr lang="en-US" dirty="0" err="1"/>
              <a:t>KNeighborsClassifier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/>
              <a:t>=3)</a:t>
            </a:r>
          </a:p>
          <a:p>
            <a:pPr marL="0" indent="0">
              <a:buNone/>
            </a:pPr>
            <a:r>
              <a:rPr lang="en-US" dirty="0" err="1"/>
              <a:t>neigh.fit</a:t>
            </a:r>
            <a:r>
              <a:rPr lang="en-US" dirty="0"/>
              <a:t>(</a:t>
            </a:r>
            <a:r>
              <a:rPr lang="en-US" dirty="0" err="1"/>
              <a:t>data.iloc</a:t>
            </a:r>
            <a:r>
              <a:rPr lang="en-US" dirty="0"/>
              <a:t>[:,0:4], data['Name'])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Predicted class</a:t>
            </a:r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neigh.predict</a:t>
            </a:r>
            <a:r>
              <a:rPr lang="en-US" dirty="0"/>
              <a:t>(test))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['Iris-virginica']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3 nearest neighbors</a:t>
            </a:r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neigh.kneighbors</a:t>
            </a:r>
            <a:r>
              <a:rPr lang="en-US" dirty="0"/>
              <a:t>(test)[1])</a:t>
            </a:r>
          </a:p>
          <a:p>
            <a:pPr marL="0" indent="0">
              <a:buNone/>
            </a:pPr>
            <a:r>
              <a:rPr lang="en-US" dirty="0"/>
              <a:t>-&gt; [[141 139 120]]</a:t>
            </a:r>
          </a:p>
        </p:txBody>
      </p:sp>
    </p:spTree>
    <p:extLst>
      <p:ext uri="{BB962C8B-B14F-4D97-AF65-F5344CB8AC3E}">
        <p14:creationId xmlns:p14="http://schemas.microsoft.com/office/powerpoint/2010/main" val="383059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7970" y="1345322"/>
            <a:ext cx="10616838" cy="2978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344" dirty="0"/>
              <a:t>Advantages of KNN: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Simple to understand and explain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Model training phase is fast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Non-parametric (does not presume a “form” of the “decision boundary”)</a:t>
            </a:r>
          </a:p>
          <a:p>
            <a:pPr algn="l"/>
            <a:endParaRPr lang="en-US" sz="2344" dirty="0"/>
          </a:p>
          <a:p>
            <a:pPr algn="l"/>
            <a:r>
              <a:rPr lang="en-US" sz="2344" dirty="0"/>
              <a:t>Disadvantages of KNN: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Prediction phase can be slow when </a:t>
            </a:r>
            <a:r>
              <a:rPr lang="en-US" sz="2344" b="1" dirty="0"/>
              <a:t>n</a:t>
            </a:r>
            <a:r>
              <a:rPr lang="en-US" sz="2344" dirty="0"/>
              <a:t> is large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Sensitive to irrelevant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452DA-F11E-E440-9425-495F99397184}"/>
              </a:ext>
            </a:extLst>
          </p:cNvPr>
          <p:cNvSpPr txBox="1"/>
          <p:nvPr/>
        </p:nvSpPr>
        <p:spPr>
          <a:xfrm>
            <a:off x="308183" y="255430"/>
            <a:ext cx="497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with KNN</a:t>
            </a:r>
          </a:p>
        </p:txBody>
      </p:sp>
    </p:spTree>
    <p:extLst>
      <p:ext uri="{BB962C8B-B14F-4D97-AF65-F5344CB8AC3E}">
        <p14:creationId xmlns:p14="http://schemas.microsoft.com/office/powerpoint/2010/main" val="1597610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F6A3-A20A-4C46-AB9E-FBECD8AB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20177-AB06-674D-AAA3-30646082D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questions – hypothesize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exploration</a:t>
            </a:r>
          </a:p>
          <a:p>
            <a:r>
              <a:rPr lang="en-US" b="1" dirty="0"/>
              <a:t>Data modeling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Visualization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1676454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39B2-11C4-F649-8F92-829A479C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AB9FCB-FCAD-384E-A211-D026812B2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8" y="1790699"/>
            <a:ext cx="5172779" cy="191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48DE61C-862A-454E-A2B5-60A81DB4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7" y="1347786"/>
            <a:ext cx="2014019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25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9B99-FB3E-984F-9402-4796749F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ACD1C-1F19-2646-8164-B0BD2140D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Machine Learning is a class of algorithms which are data-driven. Unlike classical algorithms, it is the data that defines a “good” answer.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Example:</a:t>
            </a:r>
          </a:p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/>
              <a:t>Non-Machine Learning </a:t>
            </a:r>
            <a:r>
              <a:rPr lang="en-US" dirty="0"/>
              <a:t>algorithm might “define” a face as having a roundish structure, two eyes, hair, nose, etc. The algorithm then looks for these “hard-coded” features in test cases.</a:t>
            </a:r>
          </a:p>
          <a:p>
            <a:pPr>
              <a:lnSpc>
                <a:spcPct val="100000"/>
              </a:lnSpc>
            </a:pPr>
            <a:r>
              <a:rPr lang="en-US" dirty="0"/>
              <a:t>A Machine Learning algorithm might only be given several pictures of faces and non-faces that are labeled as such. From the examples (called training set) it would “figure out” it’s own definition (model) of a 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9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Example: Facial Recognition: Machine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 descr="kmar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2" y="2139104"/>
            <a:ext cx="1339508" cy="13395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2425" y="2337550"/>
            <a:ext cx="734432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dirty="0"/>
              <a:t>Face</a:t>
            </a:r>
          </a:p>
        </p:txBody>
      </p:sp>
      <p:pic>
        <p:nvPicPr>
          <p:cNvPr id="10" name="Picture 9" descr="bob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24" y="5115788"/>
            <a:ext cx="1703334" cy="1112672"/>
          </a:xfrm>
          <a:prstGeom prst="rect">
            <a:avLst/>
          </a:prstGeom>
        </p:spPr>
      </p:pic>
      <p:pic>
        <p:nvPicPr>
          <p:cNvPr id="11" name="Picture 10" descr="hors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0" y="3528223"/>
            <a:ext cx="1434573" cy="14387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22425" y="3825892"/>
            <a:ext cx="1255472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dirty="0"/>
              <a:t>Not Face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2425" y="5215011"/>
            <a:ext cx="734432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dirty="0"/>
              <a:t>Face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192" y="1371828"/>
            <a:ext cx="1622560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b="1" dirty="0"/>
              <a:t>Training set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76570" y="1146876"/>
            <a:ext cx="679481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b="1" dirty="0"/>
              <a:t>Test</a:t>
            </a:r>
          </a:p>
        </p:txBody>
      </p:sp>
      <p:pic>
        <p:nvPicPr>
          <p:cNvPr id="16" name="Picture 15" descr="sinanpr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05" y="2337549"/>
            <a:ext cx="2113742" cy="2113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69575" y="2932887"/>
            <a:ext cx="873894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dirty="0"/>
              <a:t>Face?</a:t>
            </a:r>
          </a:p>
        </p:txBody>
      </p:sp>
      <p:sp>
        <p:nvSpPr>
          <p:cNvPr id="4" name="Rectangle 3"/>
          <p:cNvSpPr/>
          <p:nvPr/>
        </p:nvSpPr>
        <p:spPr>
          <a:xfrm>
            <a:off x="5699109" y="5711125"/>
            <a:ext cx="6093933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4" dirty="0"/>
              <a:t>The core of machine learning deals with </a:t>
            </a:r>
            <a:r>
              <a:rPr lang="en-US" sz="2604" i="1" dirty="0"/>
              <a:t>representation </a:t>
            </a:r>
            <a:r>
              <a:rPr lang="en-US" sz="2604" dirty="0"/>
              <a:t>and </a:t>
            </a:r>
            <a:r>
              <a:rPr lang="en-US" sz="2604" i="1" dirty="0"/>
              <a:t>generalization</a:t>
            </a:r>
            <a:r>
              <a:rPr lang="en-US" sz="2604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3689120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5103772" y="1940658"/>
            <a:ext cx="0" cy="27782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837192" y="2436772"/>
            <a:ext cx="1071606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2303115" y="2900421"/>
            <a:ext cx="59813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PFDinTextCompPro-MediumItalic"/>
                <a:cs typeface="PFDinTextCompPro-MediumItalic"/>
              </a:rPr>
              <a:t>  supervised</a:t>
            </a:r>
            <a:r>
              <a:rPr lang="en-US" sz="2800" i="1" dirty="0">
                <a:latin typeface="PFDinTextCompPro-Italic"/>
                <a:cs typeface="PFDinTextCompPro-Italic"/>
              </a:rPr>
              <a:t>		  </a:t>
            </a:r>
            <a:r>
              <a:rPr lang="en-US" sz="2800" dirty="0">
                <a:latin typeface="PFDinTextCompPro-Italic"/>
                <a:cs typeface="PFDinTextCompPro-Italic"/>
              </a:rPr>
              <a:t>making predictions</a:t>
            </a:r>
          </a:p>
          <a:p>
            <a:pPr algn="l"/>
            <a:r>
              <a:rPr lang="en-US" sz="2800" dirty="0">
                <a:latin typeface="PFDinTextCompPro-MediumItalic"/>
                <a:cs typeface="PFDinTextCompPro-MediumItalic"/>
              </a:rPr>
              <a:t>  unsupervised</a:t>
            </a:r>
            <a:r>
              <a:rPr lang="en-US" sz="2800" dirty="0">
                <a:latin typeface="PFDinTextCompPro-Italic"/>
                <a:cs typeface="PFDinTextCompPro-Italic"/>
              </a:rPr>
              <a:t>	  extracting structure</a:t>
            </a:r>
          </a:p>
          <a:p>
            <a:pPr algn="l"/>
            <a:r>
              <a:rPr lang="en-US" sz="2800" dirty="0">
                <a:latin typeface="PFDinTextCompPro-Italic"/>
              </a:rPr>
              <a:t>  reinforcement         achieve goals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328512" y="4389113"/>
            <a:ext cx="3168944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i="1" dirty="0">
                <a:latin typeface="PFDinTextCompPro-Italic"/>
                <a:cs typeface="PFDinTextCompPro-Italic"/>
              </a:rPr>
              <a:t>representation</a:t>
            </a:r>
            <a:endParaRPr lang="en-US" sz="3906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778325" y="1246099"/>
            <a:ext cx="3079689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i="1" dirty="0">
                <a:latin typeface="PFDinTextCompPro-Italic"/>
                <a:cs typeface="PFDinTextCompPro-Italic"/>
              </a:rPr>
              <a:t>generalization</a:t>
            </a:r>
            <a:endParaRPr lang="en-US" sz="3906" i="1" dirty="0"/>
          </a:p>
        </p:txBody>
      </p:sp>
      <p:sp>
        <p:nvSpPr>
          <p:cNvPr id="13" name="Freeform 12"/>
          <p:cNvSpPr/>
          <p:nvPr/>
        </p:nvSpPr>
        <p:spPr>
          <a:xfrm>
            <a:off x="7291139" y="1783734"/>
            <a:ext cx="1417926" cy="918592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 sz="2344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7717595" y="2148574"/>
            <a:ext cx="893005" cy="7937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cxnSpLocks/>
          </p:cNvCxnSpPr>
          <p:nvPr/>
        </p:nvCxnSpPr>
        <p:spPr bwMode="auto">
          <a:xfrm flipH="1" flipV="1">
            <a:off x="8164098" y="3710616"/>
            <a:ext cx="1187043" cy="7728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50A474-D460-8241-81E0-239D7F0AEC4A}"/>
              </a:ext>
            </a:extLst>
          </p:cNvPr>
          <p:cNvSpPr txBox="1"/>
          <p:nvPr/>
        </p:nvSpPr>
        <p:spPr>
          <a:xfrm>
            <a:off x="308183" y="255430"/>
            <a:ext cx="7821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Types of Machine Learning Problems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5381F-3F4A-984E-8C8F-98D315873C7A}"/>
              </a:ext>
            </a:extLst>
          </p:cNvPr>
          <p:cNvSpPr txBox="1"/>
          <p:nvPr/>
        </p:nvSpPr>
        <p:spPr>
          <a:xfrm>
            <a:off x="5293805" y="5210961"/>
            <a:ext cx="1362874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i="1" dirty="0">
                <a:latin typeface="PFDinTextCompPro-Italic"/>
              </a:rPr>
              <a:t>policy</a:t>
            </a:r>
            <a:endParaRPr lang="en-US" sz="3906" i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5748E9-2C75-6746-826A-EBBF858DA936}"/>
              </a:ext>
            </a:extLst>
          </p:cNvPr>
          <p:cNvCxnSpPr>
            <a:cxnSpLocks/>
            <a:stCxn id="19" idx="0"/>
          </p:cNvCxnSpPr>
          <p:nvPr/>
        </p:nvCxnSpPr>
        <p:spPr bwMode="auto">
          <a:xfrm flipV="1">
            <a:off x="5975242" y="4285417"/>
            <a:ext cx="490500" cy="9255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1F0113-872D-6D4A-90FD-2D09994016AA}"/>
              </a:ext>
            </a:extLst>
          </p:cNvPr>
          <p:cNvSpPr txBox="1"/>
          <p:nvPr/>
        </p:nvSpPr>
        <p:spPr>
          <a:xfrm>
            <a:off x="350729" y="5082508"/>
            <a:ext cx="392903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Supervised: labeled data</a:t>
            </a:r>
          </a:p>
          <a:p>
            <a:r>
              <a:rPr lang="en-US" dirty="0"/>
              <a:t>Unsupervised: unlabeled data</a:t>
            </a:r>
          </a:p>
          <a:p>
            <a:r>
              <a:rPr lang="en-US" dirty="0"/>
              <a:t>Reinforcement: goal, feedback</a:t>
            </a:r>
          </a:p>
        </p:txBody>
      </p:sp>
    </p:spTree>
    <p:extLst>
      <p:ext uri="{BB962C8B-B14F-4D97-AF65-F5344CB8AC3E}">
        <p14:creationId xmlns:p14="http://schemas.microsoft.com/office/powerpoint/2010/main" val="25904904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521986"/>
            <a:ext cx="10418393" cy="530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 dirty="0"/>
              <a:t>Vector (list) of “Predictors” </a:t>
            </a:r>
            <a:r>
              <a:rPr lang="en-US" sz="2604" b="1" dirty="0"/>
              <a:t>X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Also known as features, independent variables, inputs, </a:t>
            </a:r>
            <a:r>
              <a:rPr lang="en-US" sz="2604" dirty="0" err="1"/>
              <a:t>regressors</a:t>
            </a:r>
            <a:r>
              <a:rPr lang="en-US" sz="2604" dirty="0"/>
              <a:t>, covariates, attributes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“Response” </a:t>
            </a:r>
            <a:r>
              <a:rPr lang="en-US" sz="2604" b="1" dirty="0"/>
              <a:t>y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Also known as outcome, label, target, dependent variable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If </a:t>
            </a:r>
            <a:r>
              <a:rPr lang="en-US" sz="2604" b="1" dirty="0"/>
              <a:t>y</a:t>
            </a:r>
            <a:r>
              <a:rPr lang="en-US" sz="2604" dirty="0"/>
              <a:t> is continuous: </a:t>
            </a:r>
            <a:r>
              <a:rPr lang="en-US" sz="2604" b="1" dirty="0"/>
              <a:t>Regression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e.g., price, blood pressure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If </a:t>
            </a:r>
            <a:r>
              <a:rPr lang="en-US" sz="2604" b="1" dirty="0"/>
              <a:t>y</a:t>
            </a:r>
            <a:r>
              <a:rPr lang="en-US" sz="2604" dirty="0"/>
              <a:t> is categorical (values in a finite, unordered set): </a:t>
            </a:r>
            <a:r>
              <a:rPr lang="en-US" sz="2604" b="1" dirty="0"/>
              <a:t>Classification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e.g., spam/ham, digit 0-9, cancer class of tissue sample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Data is composed of “observations” (predictors and the associated response)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Also known as samples, examples, instances, records</a:t>
            </a:r>
          </a:p>
          <a:p>
            <a:pPr marL="372075" indent="-372075">
              <a:buFont typeface="Arial"/>
              <a:buChar char="•"/>
            </a:pPr>
            <a:endParaRPr lang="en-US" sz="2604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4911C-ADC0-3B49-A44D-72658D7CCB07}"/>
              </a:ext>
            </a:extLst>
          </p:cNvPr>
          <p:cNvSpPr txBox="1"/>
          <p:nvPr/>
        </p:nvSpPr>
        <p:spPr>
          <a:xfrm>
            <a:off x="308183" y="255430"/>
            <a:ext cx="428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663598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786" y="3379389"/>
            <a:ext cx="3009758" cy="99223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263855" y="741716"/>
            <a:ext cx="330743" cy="40516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539524" y="1543767"/>
            <a:ext cx="10815284" cy="46634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2859" rIns="85717" bIns="42859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737968" y="1444546"/>
            <a:ext cx="7647014" cy="267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2859" rIns="85717" bIns="42859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4" b="1" kern="0" dirty="0"/>
              <a:t>Problem:</a:t>
            </a:r>
            <a:r>
              <a:rPr lang="en-US" sz="2604" kern="0" dirty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604" kern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604" b="1" kern="0" dirty="0"/>
              <a:t>Goal: </a:t>
            </a:r>
            <a:r>
              <a:rPr lang="en-US" sz="2604" kern="0" dirty="0"/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737969" y="4024337"/>
            <a:ext cx="10635658" cy="92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2859" rIns="85717" bIns="42859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604" b="1" kern="0" dirty="0">
                <a:highlight>
                  <a:srgbClr val="FFFF00"/>
                </a:highlight>
              </a:rPr>
              <a:t>Data: </a:t>
            </a:r>
            <a:r>
              <a:rPr lang="en-US" sz="2604" kern="0" dirty="0">
                <a:highlight>
                  <a:srgbClr val="FFFF00"/>
                </a:highlight>
              </a:rPr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604" b="1" kern="0" dirty="0"/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604" b="1" kern="0" dirty="0"/>
              <a:t>Impact: </a:t>
            </a:r>
            <a:r>
              <a:rPr lang="en-US" sz="2604" kern="0" dirty="0"/>
              <a:t>Model is able to predict the onset of infection 24 hours before the traditional symptoms of infection appear</a:t>
            </a:r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983" y="1543767"/>
            <a:ext cx="3168271" cy="23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 bwMode="auto">
          <a:xfrm flipH="1" flipV="1">
            <a:off x="10858696" y="4520453"/>
            <a:ext cx="793781" cy="8930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10660248" y="5314233"/>
            <a:ext cx="155786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4" dirty="0">
                <a:solidFill>
                  <a:srgbClr val="FF0000"/>
                </a:solidFill>
              </a:rPr>
              <a:t>predictors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301" y="5909569"/>
            <a:ext cx="8834854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4" dirty="0">
                <a:solidFill>
                  <a:srgbClr val="FF0000"/>
                </a:solidFill>
              </a:rPr>
              <a:t>Sample response: Did the child develop an infection? True/False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EBA22-54D4-8C47-A486-4A17A27434E4}"/>
              </a:ext>
            </a:extLst>
          </p:cNvPr>
          <p:cNvSpPr txBox="1"/>
          <p:nvPr/>
        </p:nvSpPr>
        <p:spPr>
          <a:xfrm>
            <a:off x="308183" y="255430"/>
            <a:ext cx="8184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Example: Predicting neonatal infection</a:t>
            </a:r>
          </a:p>
        </p:txBody>
      </p:sp>
    </p:spTree>
    <p:extLst>
      <p:ext uri="{BB962C8B-B14F-4D97-AF65-F5344CB8AC3E}">
        <p14:creationId xmlns:p14="http://schemas.microsoft.com/office/powerpoint/2010/main" val="45121324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6357</TotalTime>
  <Words>1330</Words>
  <Application>Microsoft Macintosh PowerPoint</Application>
  <PresentationFormat>Widescreen</PresentationFormat>
  <Paragraphs>231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ArialMT</vt:lpstr>
      <vt:lpstr>Calibri</vt:lpstr>
      <vt:lpstr>Calibri Light</vt:lpstr>
      <vt:lpstr>Gill Sans</vt:lpstr>
      <vt:lpstr>Lucida Grande</vt:lpstr>
      <vt:lpstr>News706 BT</vt:lpstr>
      <vt:lpstr>PFDinTextCompPro-Italic</vt:lpstr>
      <vt:lpstr>PFDinTextCompPro-MediumItalic</vt:lpstr>
      <vt:lpstr>Wingdings</vt:lpstr>
      <vt:lpstr>Office Theme</vt:lpstr>
      <vt:lpstr>Machine Learning KNN</vt:lpstr>
      <vt:lpstr>Topics </vt:lpstr>
      <vt:lpstr>Data Science Process</vt:lpstr>
      <vt:lpstr>What is machine learning?</vt:lpstr>
      <vt:lpstr>What is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Picking a value for K</vt:lpstr>
      <vt:lpstr>Training vs. Validation</vt:lpstr>
      <vt:lpstr>Pseudo Code of KNN</vt:lpstr>
      <vt:lpstr>KNN with scikit-learn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and Exploration</dc:title>
  <dc:creator>Jay Urbain</dc:creator>
  <cp:lastModifiedBy>Jay Urbain</cp:lastModifiedBy>
  <cp:revision>45</cp:revision>
  <cp:lastPrinted>2018-09-29T18:03:25Z</cp:lastPrinted>
  <dcterms:created xsi:type="dcterms:W3CDTF">2018-06-20T21:37:19Z</dcterms:created>
  <dcterms:modified xsi:type="dcterms:W3CDTF">2018-10-01T09:51:33Z</dcterms:modified>
</cp:coreProperties>
</file>